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76" r:id="rId4"/>
    <p:sldId id="277" r:id="rId5"/>
    <p:sldId id="258" r:id="rId6"/>
    <p:sldId id="278" r:id="rId7"/>
    <p:sldId id="281" r:id="rId8"/>
    <p:sldId id="279" r:id="rId9"/>
    <p:sldId id="280" r:id="rId10"/>
    <p:sldId id="265" r:id="rId11"/>
    <p:sldId id="284" r:id="rId12"/>
    <p:sldId id="285" r:id="rId13"/>
    <p:sldId id="286" r:id="rId14"/>
    <p:sldId id="287" r:id="rId15"/>
    <p:sldId id="288" r:id="rId16"/>
    <p:sldId id="289" r:id="rId17"/>
    <p:sldId id="290" r:id="rId18"/>
    <p:sldId id="298" r:id="rId19"/>
    <p:sldId id="299" r:id="rId20"/>
    <p:sldId id="294" r:id="rId21"/>
    <p:sldId id="283" r:id="rId2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92" d="100"/>
          <a:sy n="92" d="100"/>
        </p:scale>
        <p:origin x="-1976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printerSettings" Target="printerSettings/printerSettings1.bin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ontserrat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ontserrat"/>
              </a:defRPr>
            </a:lvl1pPr>
          </a:lstStyle>
          <a:p>
            <a:fld id="{7307762F-A706-E543-A832-3C298AA3103F}" type="datetimeFigureOut">
              <a:rPr lang="en-US" smtClean="0"/>
              <a:pPr/>
              <a:t>30/11/15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ontserrat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ontserrat"/>
              </a:defRPr>
            </a:lvl1pPr>
          </a:lstStyle>
          <a:p>
            <a:fld id="{BC39F3E1-B436-EB4D-8332-DAA0486A7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40965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Shape 1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buClr>
                <a:schemeClr val="dk1"/>
              </a:buClr>
              <a:buSzPct val="1000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Keywords    	Cloud, API Integration, Billing and Monetization, Governance</a:t>
            </a:r>
          </a:p>
          <a:p>
            <a:endParaRPr lang="en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lnSpc>
                <a:spcPct val="115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Solution	Targets to cater for 13,000 Boeing airplanes in Service at 900 airlines</a:t>
            </a:r>
          </a:p>
          <a:p>
            <a:pPr lvl="0" rtl="0">
              <a:lnSpc>
                <a:spcPct val="115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	A solution that can scale for 90 million transactions per month (as an end state)</a:t>
            </a:r>
          </a:p>
          <a:p>
            <a:pPr lvl="0" rtl="0">
              <a:lnSpc>
                <a:spcPct val="115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	PaaS solution to integrate airlines and OEM data</a:t>
            </a:r>
          </a:p>
          <a:p>
            <a:pPr lvl="0" rtl="0">
              <a:lnSpc>
                <a:spcPct val="115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	Reusable app services</a:t>
            </a:r>
          </a:p>
          <a:p>
            <a:pPr lvl="0" rtl="0">
              <a:lnSpc>
                <a:spcPct val="115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	Open architecture and modular design</a:t>
            </a:r>
          </a:p>
          <a:p>
            <a:endParaRPr lang="en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endParaRPr lang="en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buClr>
                <a:schemeClr val="dk1"/>
              </a:buClr>
              <a:buSzPct val="1000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Keywords    	Cloud, API Management, Statistics and Monetization, Openstack</a:t>
            </a:r>
          </a:p>
          <a:p>
            <a:endParaRPr lang="en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buClr>
                <a:schemeClr val="dk1"/>
              </a:buClr>
              <a:buSzPct val="1000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Solution	40,000 transactions per second</a:t>
            </a:r>
          </a:p>
          <a:p>
            <a:pPr lvl="0" rtl="0">
              <a:buClr>
                <a:schemeClr val="dk1"/>
              </a:buClr>
              <a:buSzPct val="1000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	Support for 99.999% service availability</a:t>
            </a:r>
          </a:p>
          <a:p>
            <a:pPr lvl="0" rtl="0">
              <a:buClr>
                <a:schemeClr val="dk1"/>
              </a:buClr>
              <a:buSzPct val="1000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	Support for autoscalling based on Stratos2 implemented on top of Openstack</a:t>
            </a:r>
          </a:p>
          <a:p>
            <a:pPr lvl="0" rtl="0">
              <a:buClr>
                <a:schemeClr val="dk1"/>
              </a:buClr>
              <a:buSzPct val="1000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	Tenant based access control for enterprises.</a:t>
            </a:r>
          </a:p>
          <a:p>
            <a:pPr lvl="0" rtl="0">
              <a:buClr>
                <a:schemeClr val="dk1"/>
              </a:buClr>
              <a:buSzPct val="1000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	Unified enterprise onboarding</a:t>
            </a:r>
          </a:p>
          <a:p>
            <a:pPr lvl="0" rtl="0">
              <a:buClr>
                <a:schemeClr val="dk1"/>
              </a:buClr>
              <a:buSzPct val="1000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	Licensing integration, statistics and monertization</a:t>
            </a:r>
          </a:p>
          <a:p>
            <a:endParaRPr lang="en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endParaRPr lang="en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buClr>
                <a:schemeClr val="dk1"/>
              </a:buClr>
              <a:buSzPct val="1000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Keywords    	Cloud, API Management, Statistics and Monetization, Openstack</a:t>
            </a:r>
          </a:p>
          <a:p>
            <a:endParaRPr lang="en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buClr>
                <a:schemeClr val="dk1"/>
              </a:buClr>
              <a:buSzPct val="1000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Solution	40,000 transactions per second</a:t>
            </a:r>
          </a:p>
          <a:p>
            <a:pPr lvl="0" rtl="0">
              <a:buClr>
                <a:schemeClr val="dk1"/>
              </a:buClr>
              <a:buSzPct val="1000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	Support for 99.999% service availability</a:t>
            </a:r>
          </a:p>
          <a:p>
            <a:pPr lvl="0" rtl="0">
              <a:buClr>
                <a:schemeClr val="dk1"/>
              </a:buClr>
              <a:buSzPct val="1000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	Support for autoscalling based on Stratos2 implemented on top of Openstack</a:t>
            </a:r>
          </a:p>
          <a:p>
            <a:pPr lvl="0" rtl="0">
              <a:buClr>
                <a:schemeClr val="dk1"/>
              </a:buClr>
              <a:buSzPct val="1000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	Tenant based access control for enterprises.</a:t>
            </a:r>
          </a:p>
          <a:p>
            <a:pPr lvl="0" rtl="0">
              <a:buClr>
                <a:schemeClr val="dk1"/>
              </a:buClr>
              <a:buSzPct val="1000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	Unified enterprise onboarding</a:t>
            </a:r>
          </a:p>
          <a:p>
            <a:pPr lvl="0" rtl="0">
              <a:buNone/>
            </a:pP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	Licensing integration, statistics and monertization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6445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30/11/15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4108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30/11/15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1851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defRPr/>
            </a:lvl1pPr>
            <a:lvl2pPr indent="457200">
              <a:defRPr/>
            </a:lvl2pPr>
            <a:lvl3pPr indent="914400">
              <a:defRPr/>
            </a:lvl3pPr>
            <a:lvl4pPr indent="1371600"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532589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30/11/15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9360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30/11/15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9059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30/11/15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7781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30/11/15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0298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30/11/15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1903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30/11/15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7589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30/11/15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4192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30/11/15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0105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hyperlink" Target="http://creativecommons.org/licenses/by-nc-sa/4.0/" TargetMode="External"/><Relationship Id="rId15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TextBox 7"/>
          <p:cNvSpPr txBox="1">
            <a:spLocks noChangeArrowheads="1"/>
          </p:cNvSpPr>
          <p:nvPr userDrawn="1"/>
        </p:nvSpPr>
        <p:spPr bwMode="auto">
          <a:xfrm>
            <a:off x="1168930" y="6408634"/>
            <a:ext cx="3429144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286000" algn="l" defTabSz="457200" rtl="0" eaLnBrk="1" latinLnBrk="0" hangingPunct="1"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743200" algn="l" defTabSz="457200" rtl="0" eaLnBrk="1" latinLnBrk="0" hangingPunct="1"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200400" algn="l" defTabSz="457200" rtl="0" eaLnBrk="1" latinLnBrk="0" hangingPunct="1"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657600" algn="l" defTabSz="457200" rtl="0" eaLnBrk="1" latinLnBrk="0" hangingPunct="1"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algn="l" eaLnBrk="1" hangingPunct="1">
              <a:defRPr/>
            </a:pPr>
            <a:r>
              <a:rPr lang="en-US" sz="700" dirty="0" smtClean="0">
                <a:latin typeface="Montserrat"/>
              </a:rPr>
              <a:t>© Paul Fremantle 2015.  </a:t>
            </a:r>
            <a:r>
              <a:rPr lang="en-US" sz="700" dirty="0" smtClean="0">
                <a:latin typeface="Montserrat"/>
              </a:rPr>
              <a:t>This </a:t>
            </a:r>
            <a:r>
              <a:rPr lang="en-US" sz="700" dirty="0" smtClean="0">
                <a:latin typeface="Montserrat"/>
              </a:rPr>
              <a:t>work is licensed under a Creative Commons</a:t>
            </a:r>
          </a:p>
          <a:p>
            <a:pPr algn="l" eaLnBrk="1" hangingPunct="1">
              <a:defRPr/>
            </a:pPr>
            <a:r>
              <a:rPr lang="en-US" sz="700" dirty="0" smtClean="0">
                <a:latin typeface="Montserrat"/>
              </a:rPr>
              <a:t> Attribution-</a:t>
            </a:r>
            <a:r>
              <a:rPr lang="en-US" sz="700" dirty="0" err="1" smtClean="0">
                <a:latin typeface="Montserrat"/>
              </a:rPr>
              <a:t>NonCommercial</a:t>
            </a:r>
            <a:r>
              <a:rPr lang="en-US" sz="700" dirty="0" smtClean="0">
                <a:latin typeface="Montserrat"/>
              </a:rPr>
              <a:t>-</a:t>
            </a:r>
            <a:r>
              <a:rPr lang="en-US" sz="700" dirty="0" err="1" smtClean="0">
                <a:latin typeface="Montserrat"/>
              </a:rPr>
              <a:t>ShareAlike</a:t>
            </a:r>
            <a:r>
              <a:rPr lang="en-US" sz="700" dirty="0" smtClean="0">
                <a:latin typeface="Montserrat"/>
              </a:rPr>
              <a:t> 4.0 International License</a:t>
            </a:r>
            <a:br>
              <a:rPr lang="en-US" sz="700" dirty="0" smtClean="0">
                <a:latin typeface="Montserrat"/>
              </a:rPr>
            </a:br>
            <a:r>
              <a:rPr lang="en-US" sz="700" dirty="0" smtClean="0">
                <a:latin typeface="Montserrat"/>
              </a:rPr>
              <a:t>See  </a:t>
            </a:r>
            <a:r>
              <a:rPr lang="en-US" sz="700" dirty="0" smtClean="0">
                <a:latin typeface="Montserrat"/>
                <a:hlinkClick r:id="rId14"/>
              </a:rPr>
              <a:t>http://creativecommons.org/licenses/by-nc-sa/4.0/</a:t>
            </a:r>
            <a:r>
              <a:rPr lang="en-US" sz="700" dirty="0" smtClean="0">
                <a:latin typeface="Montserrat"/>
              </a:rPr>
              <a:t> 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375635" y="6492098"/>
            <a:ext cx="792765" cy="279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435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Montserra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Montserra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Montserra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Montserra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Montserra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Montserra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slideshare.net/adrianco/global-netflix-platform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pzf.fremantle.org/2010/05/cloud-native.html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Title 3"/>
          <p:cNvSpPr>
            <a:spLocks noGrp="1"/>
          </p:cNvSpPr>
          <p:nvPr>
            <p:ph type="ctrTitle"/>
          </p:nvPr>
        </p:nvSpPr>
        <p:spPr bwMode="auto">
          <a:xfrm>
            <a:off x="685800" y="1231483"/>
            <a:ext cx="7772400" cy="14700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4291" tIns="32146" rIns="64291" bIns="32146" numCol="1" anchor="t" anchorCtr="0" compatLnSpc="1">
            <a:prstTxWarp prst="textNoShape">
              <a:avLst/>
            </a:prstTxWarp>
            <a:normAutofit fontScale="90000"/>
          </a:bodyPr>
          <a:lstStyle/>
          <a:p>
            <a:pPr eaLnBrk="1" hangingPunct="1"/>
            <a:r>
              <a:rPr lang="en-US" dirty="0" smtClean="0">
                <a:ea typeface="ヒラギノ角ゴ ProN W3" charset="0"/>
                <a:cs typeface="ヒラギノ角ゴ ProN W3" charset="0"/>
              </a:rPr>
              <a:t>Cloud Computing and Big Data</a:t>
            </a:r>
            <a:br>
              <a:rPr lang="en-US" dirty="0" smtClean="0">
                <a:ea typeface="ヒラギノ角ゴ ProN W3" charset="0"/>
                <a:cs typeface="ヒラギノ角ゴ ProN W3" charset="0"/>
              </a:rPr>
            </a:br>
            <a:r>
              <a:rPr lang="en-US" dirty="0" smtClean="0">
                <a:ea typeface="ヒラギノ角ゴ ProN W3" charset="0"/>
                <a:cs typeface="ヒラギノ角ゴ ProN W3" charset="0"/>
              </a:rPr>
              <a:t/>
            </a:r>
            <a:br>
              <a:rPr lang="en-US" dirty="0" smtClean="0">
                <a:ea typeface="ヒラギノ角ゴ ProN W3" charset="0"/>
                <a:cs typeface="ヒラギノ角ゴ ProN W3" charset="0"/>
              </a:rPr>
            </a:br>
            <a:r>
              <a:rPr lang="en-US" dirty="0" smtClean="0">
                <a:ea typeface="ヒラギノ角ゴ ProN W3" charset="0"/>
                <a:cs typeface="ヒラギノ角ゴ ProN W3" charset="0"/>
              </a:rPr>
              <a:t>Cloud overview and introduction</a:t>
            </a:r>
            <a:br>
              <a:rPr lang="en-US" dirty="0" smtClean="0">
                <a:ea typeface="ヒラギノ角ゴ ProN W3" charset="0"/>
                <a:cs typeface="ヒラギノ角ゴ ProN W3" charset="0"/>
              </a:rPr>
            </a:br>
            <a:endParaRPr lang="en-US" dirty="0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3074" name="Subtitle 4"/>
          <p:cNvSpPr>
            <a:spLocks noGrp="1"/>
          </p:cNvSpPr>
          <p:nvPr>
            <p:ph type="subTitle" idx="1"/>
          </p:nvPr>
        </p:nvSpPr>
        <p:spPr bwMode="auto">
          <a:xfrm>
            <a:off x="1371824" y="4285205"/>
            <a:ext cx="6400354" cy="1752451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4291" tIns="32146" rIns="64291" bIns="32146" numCol="1" anchor="t" anchorCtr="0" compatLnSpc="1">
            <a:prstTxWarp prst="textNoShape">
              <a:avLst/>
            </a:prstTxWarp>
            <a:normAutofit fontScale="92500" lnSpcReduction="20000"/>
          </a:bodyPr>
          <a:lstStyle/>
          <a:p>
            <a:pPr eaLnBrk="1" hangingPunct="1"/>
            <a:r>
              <a:rPr lang="en-US" dirty="0">
                <a:ea typeface="ヒラギノ角ゴ ProN W3" charset="0"/>
                <a:cs typeface="ヒラギノ角ゴ ProN W3" charset="0"/>
              </a:rPr>
              <a:t>Oxford University </a:t>
            </a:r>
          </a:p>
          <a:p>
            <a:pPr eaLnBrk="1" hangingPunct="1"/>
            <a:r>
              <a:rPr lang="en-US" dirty="0" smtClean="0">
                <a:ea typeface="ヒラギノ角ゴ ProN W3" charset="0"/>
                <a:cs typeface="ヒラギノ角ゴ ProN W3" charset="0"/>
              </a:rPr>
              <a:t>Software Engineering Programme</a:t>
            </a:r>
            <a:endParaRPr lang="en-US" dirty="0">
              <a:ea typeface="ヒラギノ角ゴ ProN W3" charset="0"/>
              <a:cs typeface="ヒラギノ角ゴ ProN W3" charset="0"/>
            </a:endParaRPr>
          </a:p>
          <a:p>
            <a:pPr eaLnBrk="1" hangingPunct="1"/>
            <a:r>
              <a:rPr lang="en-US" dirty="0" smtClean="0">
                <a:ea typeface="ヒラギノ角ゴ ProN W3" charset="0"/>
                <a:cs typeface="ヒラギノ角ゴ ProN W3" charset="0"/>
              </a:rPr>
              <a:t>Nov 2015</a:t>
            </a:r>
            <a:endParaRPr lang="en-US" dirty="0"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1702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</a:t>
            </a:r>
            <a:r>
              <a:rPr lang="en-US" dirty="0" smtClean="0"/>
              <a:t>ase studies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9792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8000"/>
            <a:ext cx="9144000" cy="584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724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Netflix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 REST and Cloud based SOA approach</a:t>
            </a:r>
          </a:p>
          <a:p>
            <a:r>
              <a:rPr lang="en-US" dirty="0" smtClean="0"/>
              <a:t>Continuous Delivery</a:t>
            </a:r>
          </a:p>
          <a:p>
            <a:r>
              <a:rPr lang="en-US" dirty="0" smtClean="0"/>
              <a:t>100% Based in the cloud</a:t>
            </a:r>
          </a:p>
          <a:p>
            <a:r>
              <a:rPr lang="en-US" dirty="0" smtClean="0"/>
              <a:t>See excellent presentations from Adrian Cockcroft</a:t>
            </a:r>
          </a:p>
          <a:p>
            <a:pPr lvl="1"/>
            <a:r>
              <a:rPr lang="en-US" dirty="0"/>
              <a:t>e.g. </a:t>
            </a:r>
            <a:r>
              <a:rPr lang="en-US" dirty="0">
                <a:hlinkClick r:id="rId2"/>
              </a:rPr>
              <a:t>http://www.slideshare.net/adrianco/global-netflix-</a:t>
            </a:r>
            <a:r>
              <a:rPr lang="en-US" dirty="0" smtClean="0">
                <a:hlinkClick r:id="rId2"/>
              </a:rPr>
              <a:t>platform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53754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Netflix Deployed on AWS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4294967295"/>
          </p:nvPr>
        </p:nvPicPr>
        <p:blipFill rotWithShape="1">
          <a:blip r:embed="rId2"/>
          <a:srcRect l="10695" t="19202" r="9307" b="23602"/>
          <a:stretch/>
        </p:blipFill>
        <p:spPr>
          <a:xfrm>
            <a:off x="619125" y="1366838"/>
            <a:ext cx="8524875" cy="3810000"/>
          </a:xfrm>
        </p:spPr>
      </p:pic>
    </p:spTree>
    <p:extLst>
      <p:ext uri="{BB962C8B-B14F-4D97-AF65-F5344CB8AC3E}">
        <p14:creationId xmlns:p14="http://schemas.microsoft.com/office/powerpoint/2010/main" val="37930291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Boeing Digital Airline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07950" y="6554788"/>
            <a:ext cx="242888" cy="2667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66A7ED7-98D3-3C45-8C6B-6A71D3302E05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7638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91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Shape 145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304800" y="609600"/>
            <a:ext cx="8534400" cy="5676900"/>
          </a:xfrm>
          <a:prstGeom prst="rect">
            <a:avLst/>
          </a:prstGeom>
        </p:spPr>
      </p:pic>
      <p:sp>
        <p:nvSpPr>
          <p:cNvPr id="146" name="Shape 146"/>
          <p:cNvSpPr txBox="1">
            <a:spLocks noGrp="1"/>
          </p:cNvSpPr>
          <p:nvPr>
            <p:ph type="title"/>
          </p:nvPr>
        </p:nvSpPr>
        <p:spPr>
          <a:xfrm>
            <a:off x="174000" y="43975"/>
            <a:ext cx="8795999" cy="632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buClr>
                <a:schemeClr val="dk1"/>
              </a:buClr>
              <a:buSzPct val="61111"/>
              <a:buFont typeface="Arial"/>
              <a:buNone/>
            </a:pPr>
            <a:r>
              <a:rPr lang="en" sz="1800" dirty="0">
                <a:solidFill>
                  <a:srgbClr val="FF9900"/>
                </a:solidFill>
              </a:rPr>
              <a:t>Case Study : Boeing - A PaaS </a:t>
            </a:r>
            <a:r>
              <a:rPr lang="en-US" sz="1800" dirty="0" smtClean="0">
                <a:solidFill>
                  <a:srgbClr val="FF9900"/>
                </a:solidFill>
              </a:rPr>
              <a:t>based Integration and API ecosystem</a:t>
            </a:r>
            <a:endParaRPr lang="en" sz="1800" dirty="0">
              <a:solidFill>
                <a:srgbClr val="FF9900"/>
              </a:solidFill>
            </a:endParaRPr>
          </a:p>
          <a:p>
            <a:endParaRPr lang="en" sz="1800" dirty="0">
              <a:solidFill>
                <a:srgbClr val="FF9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3737652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171825" y="274650"/>
            <a:ext cx="8795999" cy="632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" sz="1800">
                <a:solidFill>
                  <a:srgbClr val="FF9900"/>
                </a:solidFill>
              </a:rPr>
              <a:t>Case Study : Multi-tenanted Mobile Orchestration Gateway Platform </a:t>
            </a:r>
          </a:p>
        </p:txBody>
      </p:sp>
      <p:sp>
        <p:nvSpPr>
          <p:cNvPr id="34" name="Shape 34"/>
          <p:cNvSpPr txBox="1">
            <a:spLocks noGrp="1"/>
          </p:cNvSpPr>
          <p:nvPr>
            <p:ph type="body" idx="1"/>
          </p:nvPr>
        </p:nvSpPr>
        <p:spPr>
          <a:xfrm>
            <a:off x="171825" y="1003475"/>
            <a:ext cx="2066100" cy="2334899"/>
          </a:xfrm>
          <a:prstGeom prst="rect">
            <a:avLst/>
          </a:prstGeom>
          <a:ln w="9525" cap="flat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buNone/>
            </a:pPr>
            <a:r>
              <a:rPr lang="en" sz="1800" dirty="0">
                <a:solidFill>
                  <a:srgbClr val="FF9900"/>
                </a:solidFill>
              </a:rPr>
              <a:t>Customer</a:t>
            </a:r>
          </a:p>
          <a:p>
            <a:pPr>
              <a:buNone/>
            </a:pPr>
            <a:r>
              <a:rPr lang="en" sz="1200" dirty="0">
                <a:solidFill>
                  <a:srgbClr val="000000"/>
                </a:solidFill>
              </a:rPr>
              <a:t>One of the largest global networking solutions providers required to build a mobile services orchestration gateway platform, enabling mobile providers to simplify QoS service access to their external business partners. </a:t>
            </a:r>
          </a:p>
        </p:txBody>
      </p:sp>
      <p:sp>
        <p:nvSpPr>
          <p:cNvPr id="35" name="Shape 35"/>
          <p:cNvSpPr txBox="1">
            <a:spLocks noGrp="1"/>
          </p:cNvSpPr>
          <p:nvPr>
            <p:ph type="body" idx="4294967295"/>
          </p:nvPr>
        </p:nvSpPr>
        <p:spPr>
          <a:xfrm>
            <a:off x="2369250" y="1003475"/>
            <a:ext cx="6598199" cy="2233799"/>
          </a:xfrm>
          <a:prstGeom prst="rect">
            <a:avLst/>
          </a:prstGeom>
          <a:ln w="9525" cap="flat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buNone/>
            </a:pPr>
            <a:r>
              <a:rPr lang="en" sz="1800" dirty="0">
                <a:solidFill>
                  <a:srgbClr val="FF9900"/>
                </a:solidFill>
              </a:rPr>
              <a:t>Challenge</a:t>
            </a:r>
          </a:p>
          <a:p>
            <a:pPr lvl="0" rtl="0">
              <a:lnSpc>
                <a:spcPct val="115000"/>
              </a:lnSpc>
              <a:buNone/>
            </a:pPr>
            <a:r>
              <a:rPr lang="en" sz="1200" dirty="0">
                <a:solidFill>
                  <a:srgbClr val="000000"/>
                </a:solidFill>
              </a:rPr>
              <a:t>- Build a mobile services orchestration gateway than can scale upto 40,000 TPS with 99.999% service availability.</a:t>
            </a:r>
          </a:p>
          <a:p>
            <a:pPr lvl="0" rtl="0">
              <a:lnSpc>
                <a:spcPct val="115000"/>
              </a:lnSpc>
              <a:buFontTx/>
              <a:buChar char="-"/>
            </a:pPr>
            <a:r>
              <a:rPr lang="en" sz="1200" dirty="0" smtClean="0">
                <a:solidFill>
                  <a:srgbClr val="000000"/>
                </a:solidFill>
              </a:rPr>
              <a:t>Extensible </a:t>
            </a:r>
            <a:r>
              <a:rPr lang="en" sz="1200" dirty="0">
                <a:solidFill>
                  <a:srgbClr val="000000"/>
                </a:solidFill>
              </a:rPr>
              <a:t>architecture capable of interfacing with multiple protocols such as XMPP, </a:t>
            </a:r>
            <a:r>
              <a:rPr lang="en-US" sz="1200" dirty="0" smtClean="0">
                <a:solidFill>
                  <a:srgbClr val="000000"/>
                </a:solidFill>
              </a:rPr>
              <a:t>Diameter</a:t>
            </a:r>
            <a:r>
              <a:rPr lang="en" sz="1200" dirty="0" smtClean="0">
                <a:solidFill>
                  <a:srgbClr val="000000"/>
                </a:solidFill>
              </a:rPr>
              <a:t> </a:t>
            </a:r>
            <a:r>
              <a:rPr lang="en" sz="1200" dirty="0">
                <a:solidFill>
                  <a:srgbClr val="000000"/>
                </a:solidFill>
              </a:rPr>
              <a:t>whilst maintaining pre-defined SLAs and throughput</a:t>
            </a:r>
            <a:r>
              <a:rPr lang="en" sz="1200" dirty="0" smtClean="0">
                <a:solidFill>
                  <a:srgbClr val="000000"/>
                </a:solidFill>
              </a:rPr>
              <a:t>.</a:t>
            </a:r>
            <a:endParaRPr lang="en-US" sz="1200" dirty="0" smtClean="0">
              <a:solidFill>
                <a:srgbClr val="000000"/>
              </a:solidFill>
            </a:endParaRPr>
          </a:p>
          <a:p>
            <a:pPr marL="0" lvl="0" indent="0" rtl="0">
              <a:lnSpc>
                <a:spcPct val="115000"/>
              </a:lnSpc>
              <a:buNone/>
            </a:pPr>
            <a:r>
              <a:rPr lang="en-US" sz="1200" dirty="0" smtClean="0">
                <a:solidFill>
                  <a:srgbClr val="000000"/>
                </a:solidFill>
              </a:rPr>
              <a:t>- Integrating with ASR5000K, Third-party PCRF systems</a:t>
            </a:r>
            <a:endParaRPr lang="en" sz="1200" dirty="0">
              <a:solidFill>
                <a:srgbClr val="000000"/>
              </a:solidFill>
            </a:endParaRPr>
          </a:p>
          <a:p>
            <a:pPr lvl="0" rtl="0">
              <a:lnSpc>
                <a:spcPct val="115000"/>
              </a:lnSpc>
              <a:buNone/>
            </a:pPr>
            <a:r>
              <a:rPr lang="en" sz="1200" dirty="0">
                <a:solidFill>
                  <a:srgbClr val="000000"/>
                </a:solidFill>
              </a:rPr>
              <a:t>- Multi-tenancy support for API lifecycle management.</a:t>
            </a:r>
          </a:p>
          <a:p>
            <a:pPr lvl="0" rtl="0">
              <a:lnSpc>
                <a:spcPct val="115000"/>
              </a:lnSpc>
              <a:buNone/>
            </a:pPr>
            <a:r>
              <a:rPr lang="en" sz="1200" dirty="0">
                <a:solidFill>
                  <a:srgbClr val="000000"/>
                </a:solidFill>
              </a:rPr>
              <a:t>- Multi-geographical deployment with autoscaling and failover compensation.</a:t>
            </a:r>
          </a:p>
          <a:p>
            <a:endParaRPr lang="en" sz="1200" dirty="0">
              <a:solidFill>
                <a:srgbClr val="000000"/>
              </a:solidFill>
            </a:endParaRPr>
          </a:p>
        </p:txBody>
      </p:sp>
      <p:pic>
        <p:nvPicPr>
          <p:cNvPr id="36" name="Shape 36"/>
          <p:cNvPicPr preferRelativeResize="0"/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1825" y="5311900"/>
            <a:ext cx="1710349" cy="891599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Shape 37"/>
          <p:cNvSpPr txBox="1">
            <a:spLocks noGrp="1"/>
          </p:cNvSpPr>
          <p:nvPr>
            <p:ph type="body" idx="4294967295"/>
          </p:nvPr>
        </p:nvSpPr>
        <p:spPr>
          <a:xfrm>
            <a:off x="2369500" y="3331400"/>
            <a:ext cx="6598199" cy="2748000"/>
          </a:xfrm>
          <a:prstGeom prst="rect">
            <a:avLst/>
          </a:prstGeom>
          <a:ln w="9525" cap="flat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buNone/>
            </a:pPr>
            <a:r>
              <a:rPr lang="en" sz="1800" dirty="0">
                <a:solidFill>
                  <a:srgbClr val="FF9900"/>
                </a:solidFill>
              </a:rPr>
              <a:t>Solution</a:t>
            </a:r>
          </a:p>
          <a:p>
            <a:pPr lvl="0" rtl="0">
              <a:lnSpc>
                <a:spcPct val="115000"/>
              </a:lnSpc>
              <a:buNone/>
            </a:pPr>
            <a:r>
              <a:rPr lang="en-US" sz="1200" dirty="0" smtClean="0">
                <a:solidFill>
                  <a:srgbClr val="000000"/>
                </a:solidFill>
              </a:rPr>
              <a:t>- Rebuilt an 18 month project in 4 weeks</a:t>
            </a:r>
          </a:p>
          <a:p>
            <a:pPr lvl="0" rtl="0">
              <a:lnSpc>
                <a:spcPct val="115000"/>
              </a:lnSpc>
              <a:buNone/>
            </a:pPr>
            <a:r>
              <a:rPr lang="en" sz="1200" dirty="0" smtClean="0">
                <a:solidFill>
                  <a:srgbClr val="000000"/>
                </a:solidFill>
              </a:rPr>
              <a:t>- </a:t>
            </a:r>
            <a:r>
              <a:rPr lang="en" sz="1200" dirty="0">
                <a:solidFill>
                  <a:srgbClr val="000000"/>
                </a:solidFill>
              </a:rPr>
              <a:t>API Governance powered by multi-tenanted API Manager cluster with enforced security and lifecycle management.</a:t>
            </a:r>
          </a:p>
          <a:p>
            <a:pPr lvl="0" rtl="0">
              <a:lnSpc>
                <a:spcPct val="115000"/>
              </a:lnSpc>
              <a:buNone/>
            </a:pPr>
            <a:r>
              <a:rPr lang="en" sz="1200" dirty="0" smtClean="0">
                <a:solidFill>
                  <a:srgbClr val="000000"/>
                </a:solidFill>
              </a:rPr>
              <a:t>- Business </a:t>
            </a:r>
            <a:r>
              <a:rPr lang="en" sz="1200" dirty="0">
                <a:solidFill>
                  <a:srgbClr val="000000"/>
                </a:solidFill>
              </a:rPr>
              <a:t>logic through ESB mediators exposed as REST APIs</a:t>
            </a:r>
            <a:r>
              <a:rPr lang="en" sz="1200" dirty="0" smtClean="0">
                <a:solidFill>
                  <a:srgbClr val="000000"/>
                </a:solidFill>
              </a:rPr>
              <a:t>.</a:t>
            </a:r>
            <a:endParaRPr lang="en-US" sz="1200" dirty="0" smtClean="0">
              <a:solidFill>
                <a:srgbClr val="000000"/>
              </a:solidFill>
            </a:endParaRPr>
          </a:p>
          <a:p>
            <a:pPr lvl="0" rtl="0">
              <a:lnSpc>
                <a:spcPct val="115000"/>
              </a:lnSpc>
              <a:buNone/>
            </a:pPr>
            <a:r>
              <a:rPr lang="en-US" sz="1200" dirty="0" smtClean="0">
                <a:solidFill>
                  <a:srgbClr val="000000"/>
                </a:solidFill>
              </a:rPr>
              <a:t>- </a:t>
            </a:r>
            <a:r>
              <a:rPr lang="en-US" sz="1200" dirty="0" err="1" smtClean="0">
                <a:solidFill>
                  <a:srgbClr val="000000"/>
                </a:solidFill>
              </a:rPr>
              <a:t>Stateful</a:t>
            </a:r>
            <a:r>
              <a:rPr lang="en-US" sz="1200" dirty="0" smtClean="0">
                <a:solidFill>
                  <a:srgbClr val="000000"/>
                </a:solidFill>
              </a:rPr>
              <a:t> caching using Cassandra</a:t>
            </a:r>
            <a:endParaRPr lang="en" sz="1200" dirty="0">
              <a:solidFill>
                <a:srgbClr val="000000"/>
              </a:solidFill>
            </a:endParaRPr>
          </a:p>
          <a:p>
            <a:pPr lvl="0" rtl="0">
              <a:lnSpc>
                <a:spcPct val="115000"/>
              </a:lnSpc>
              <a:buNone/>
            </a:pPr>
            <a:r>
              <a:rPr lang="en" sz="1200" dirty="0">
                <a:solidFill>
                  <a:srgbClr val="000000"/>
                </a:solidFill>
              </a:rPr>
              <a:t>- Analytics and monetization of API usage using BAM integrated with enterprise licensing platform.</a:t>
            </a:r>
          </a:p>
          <a:p>
            <a:pPr lvl="0" rtl="0">
              <a:lnSpc>
                <a:spcPct val="115000"/>
              </a:lnSpc>
              <a:buNone/>
            </a:pPr>
            <a:r>
              <a:rPr lang="en" sz="1200" dirty="0">
                <a:solidFill>
                  <a:srgbClr val="000000"/>
                </a:solidFill>
              </a:rPr>
              <a:t>- Partner Onboarding interfaces and authorization workflows.</a:t>
            </a:r>
          </a:p>
          <a:p>
            <a:pPr lvl="0" rtl="0">
              <a:lnSpc>
                <a:spcPct val="115000"/>
              </a:lnSpc>
              <a:buNone/>
            </a:pPr>
            <a:r>
              <a:rPr lang="en" sz="1200" dirty="0">
                <a:solidFill>
                  <a:srgbClr val="000000"/>
                </a:solidFill>
              </a:rPr>
              <a:t>- Enterprise-grade cloud deployment based on Stratos PaaS foundation with native support for multi-tenancy, resource pooling and elastic scaling.</a:t>
            </a:r>
          </a:p>
        </p:txBody>
      </p:sp>
    </p:spTree>
    <p:extLst>
      <p:ext uri="{BB962C8B-B14F-4D97-AF65-F5344CB8AC3E}">
        <p14:creationId xmlns:p14="http://schemas.microsoft.com/office/powerpoint/2010/main" val="3219470268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Shape 48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93637" y="792375"/>
            <a:ext cx="8601075" cy="5172075"/>
          </a:xfrm>
          <a:prstGeom prst="rect">
            <a:avLst/>
          </a:prstGeom>
        </p:spPr>
      </p:pic>
      <p:sp>
        <p:nvSpPr>
          <p:cNvPr id="49" name="Shape 49"/>
          <p:cNvSpPr txBox="1">
            <a:spLocks noGrp="1"/>
          </p:cNvSpPr>
          <p:nvPr>
            <p:ph type="title"/>
          </p:nvPr>
        </p:nvSpPr>
        <p:spPr>
          <a:xfrm>
            <a:off x="171825" y="274650"/>
            <a:ext cx="8795999" cy="632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buNone/>
            </a:pPr>
            <a:r>
              <a:rPr lang="en" sz="1800" dirty="0">
                <a:solidFill>
                  <a:srgbClr val="FF9900"/>
                </a:solidFill>
              </a:rPr>
              <a:t>Case Study : Multi-tenanted Mobile Orchestration Gateway </a:t>
            </a:r>
            <a:r>
              <a:rPr lang="en" sz="1800" dirty="0" smtClean="0">
                <a:solidFill>
                  <a:srgbClr val="FF9900"/>
                </a:solidFill>
              </a:rPr>
              <a:t>Platform</a:t>
            </a:r>
            <a:endParaRPr lang="en" sz="1800" dirty="0">
              <a:solidFill>
                <a:srgbClr val="FF9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5923566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Pay TV company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Needed to scale up to provide instant pay-as-you-go on mobile devices</a:t>
            </a:r>
          </a:p>
          <a:p>
            <a:r>
              <a:rPr lang="en-US" dirty="0" smtClean="0"/>
              <a:t>Support Disaster Recovery (DR)</a:t>
            </a:r>
          </a:p>
          <a:p>
            <a:r>
              <a:rPr lang="en-US" dirty="0" smtClean="0"/>
              <a:t>Elastic Scale e.g. during an important football match</a:t>
            </a:r>
          </a:p>
        </p:txBody>
      </p:sp>
    </p:spTree>
    <p:extLst>
      <p:ext uri="{BB962C8B-B14F-4D97-AF65-F5344CB8AC3E}">
        <p14:creationId xmlns:p14="http://schemas.microsoft.com/office/powerpoint/2010/main" val="28861671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Architecture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594096" y="2320684"/>
            <a:ext cx="2288547" cy="2627194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sz="1200" b="1" smtClean="0">
                <a:solidFill>
                  <a:schemeClr val="tx2">
                    <a:lumMod val="50000"/>
                  </a:schemeClr>
                </a:solidFill>
              </a:rPr>
              <a:t>Existing architecture</a:t>
            </a:r>
          </a:p>
          <a:p>
            <a:pPr algn="ctr"/>
            <a:endParaRPr lang="en-US" sz="1200" b="1" smtClean="0">
              <a:solidFill>
                <a:schemeClr val="tx2">
                  <a:lumMod val="50000"/>
                </a:schemeClr>
              </a:solidFill>
            </a:endParaRPr>
          </a:p>
          <a:p>
            <a:pPr algn="ctr"/>
            <a:r>
              <a:rPr lang="en-US" sz="1200" b="1" smtClean="0">
                <a:solidFill>
                  <a:schemeClr val="tx2">
                    <a:lumMod val="50000"/>
                  </a:schemeClr>
                </a:solidFill>
              </a:rPr>
              <a:t>(no changes)</a:t>
            </a:r>
          </a:p>
          <a:p>
            <a:pPr algn="ctr"/>
            <a:endParaRPr lang="en-US" sz="1200" b="1" smtClean="0">
              <a:solidFill>
                <a:schemeClr val="tx2">
                  <a:lumMod val="50000"/>
                </a:schemeClr>
              </a:solidFill>
            </a:endParaRPr>
          </a:p>
          <a:p>
            <a:pPr algn="ctr"/>
            <a:endParaRPr lang="en-US" sz="1200" b="1" smtClean="0">
              <a:solidFill>
                <a:schemeClr val="tx2">
                  <a:lumMod val="50000"/>
                </a:schemeClr>
              </a:solidFill>
            </a:endParaRPr>
          </a:p>
          <a:p>
            <a:pPr algn="ctr"/>
            <a:endParaRPr lang="en-US" sz="1200" b="1" smtClean="0">
              <a:solidFill>
                <a:schemeClr val="tx2">
                  <a:lumMod val="50000"/>
                </a:schemeClr>
              </a:solidFill>
            </a:endParaRPr>
          </a:p>
          <a:p>
            <a:pPr algn="ctr"/>
            <a:endParaRPr lang="en-US" sz="1200" b="1" smtClean="0">
              <a:solidFill>
                <a:schemeClr val="tx2">
                  <a:lumMod val="50000"/>
                </a:schemeClr>
              </a:solidFill>
            </a:endParaRPr>
          </a:p>
          <a:p>
            <a:pPr algn="ctr"/>
            <a:endParaRPr lang="en-US" sz="1200" b="1" smtClean="0">
              <a:solidFill>
                <a:schemeClr val="tx2">
                  <a:lumMod val="50000"/>
                </a:schemeClr>
              </a:solidFill>
            </a:endParaRPr>
          </a:p>
          <a:p>
            <a:pPr algn="ctr"/>
            <a:endParaRPr lang="en-US" sz="1200" b="1" smtClean="0">
              <a:solidFill>
                <a:schemeClr val="tx2">
                  <a:lumMod val="50000"/>
                </a:schemeClr>
              </a:solidFill>
            </a:endParaRPr>
          </a:p>
          <a:p>
            <a:pPr algn="ctr"/>
            <a:endParaRPr lang="en-US" sz="1200" b="1" smtClean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4797043" y="3377629"/>
            <a:ext cx="3022410" cy="521686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200" b="1" smtClean="0">
                <a:solidFill>
                  <a:schemeClr val="tx2">
                    <a:lumMod val="50000"/>
                  </a:schemeClr>
                </a:solidFill>
              </a:rPr>
              <a:t>Integration Layer</a:t>
            </a:r>
            <a:endParaRPr lang="en-US" sz="1200" b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4784343" y="4203129"/>
            <a:ext cx="3022410" cy="521686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200" b="1" smtClean="0">
                <a:solidFill>
                  <a:schemeClr val="tx2">
                    <a:lumMod val="50000"/>
                  </a:schemeClr>
                </a:solidFill>
              </a:rPr>
              <a:t>Cloud/NoSQL Multi-Master Database </a:t>
            </a:r>
            <a:endParaRPr lang="en-US" sz="1200" b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4784343" y="2602929"/>
            <a:ext cx="3022410" cy="521686"/>
          </a:xfrm>
          <a:prstGeom prst="roundRect">
            <a:avLst>
              <a:gd name="adj" fmla="val 1312"/>
            </a:avLst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prstDash val="dash"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200" b="1" smtClean="0">
                <a:solidFill>
                  <a:schemeClr val="tx2">
                    <a:lumMod val="50000"/>
                  </a:schemeClr>
                </a:solidFill>
              </a:rPr>
              <a:t>RESTful Services</a:t>
            </a:r>
          </a:p>
          <a:p>
            <a:pPr algn="ctr"/>
            <a:endParaRPr lang="en-US" sz="1200" b="1" smtClean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844543" y="4123515"/>
            <a:ext cx="1072880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00" smtClean="0">
                <a:solidFill>
                  <a:schemeClr val="tx2">
                    <a:lumMod val="50000"/>
                  </a:schemeClr>
                </a:solidFill>
              </a:rPr>
              <a:t>Replication</a:t>
            </a:r>
          </a:p>
        </p:txBody>
      </p:sp>
      <p:sp>
        <p:nvSpPr>
          <p:cNvPr id="9" name="Rectangle 8"/>
          <p:cNvSpPr/>
          <p:nvPr/>
        </p:nvSpPr>
        <p:spPr>
          <a:xfrm>
            <a:off x="4619243" y="2396315"/>
            <a:ext cx="3302000" cy="3048000"/>
          </a:xfrm>
          <a:prstGeom prst="rect">
            <a:avLst/>
          </a:prstGeom>
          <a:noFill/>
          <a:ln w="19050"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 smtClean="0">
              <a:solidFill>
                <a:schemeClr val="tx2">
                  <a:lumMod val="50000"/>
                </a:schemeClr>
              </a:solidFill>
            </a:endParaRPr>
          </a:p>
        </p:txBody>
      </p:sp>
      <p:cxnSp>
        <p:nvCxnSpPr>
          <p:cNvPr id="10" name="Straight Arrow Connector 9"/>
          <p:cNvCxnSpPr>
            <a:endCxn id="6" idx="1"/>
          </p:cNvCxnSpPr>
          <p:nvPr/>
        </p:nvCxnSpPr>
        <p:spPr>
          <a:xfrm flipV="1">
            <a:off x="3857243" y="4463972"/>
            <a:ext cx="927100" cy="2443"/>
          </a:xfrm>
          <a:prstGeom prst="straightConnector1">
            <a:avLst/>
          </a:prstGeom>
          <a:ln w="28575" cmpd="sng">
            <a:solidFill>
              <a:srgbClr val="339966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5" idx="1"/>
            <a:endCxn id="4" idx="3"/>
          </p:cNvCxnSpPr>
          <p:nvPr/>
        </p:nvCxnSpPr>
        <p:spPr>
          <a:xfrm flipH="1" flipV="1">
            <a:off x="3882643" y="3634281"/>
            <a:ext cx="914400" cy="4191"/>
          </a:xfrm>
          <a:prstGeom prst="straightConnector1">
            <a:avLst/>
          </a:prstGeom>
          <a:ln w="28575" cmpd="sng">
            <a:solidFill>
              <a:srgbClr val="339966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857243" y="3298015"/>
            <a:ext cx="1072792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00" smtClean="0">
                <a:solidFill>
                  <a:schemeClr val="tx2">
                    <a:lumMod val="50000"/>
                  </a:schemeClr>
                </a:solidFill>
              </a:rPr>
              <a:t>Notification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559043" y="4949015"/>
            <a:ext cx="15824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tx2">
                    <a:lumMod val="50000"/>
                  </a:schemeClr>
                </a:solidFill>
              </a:rPr>
              <a:t>Cloud Platform</a:t>
            </a:r>
          </a:p>
          <a:p>
            <a:pPr algn="ctr"/>
            <a:r>
              <a:rPr lang="en-US" sz="1400" dirty="0" smtClean="0">
                <a:solidFill>
                  <a:schemeClr val="tx2">
                    <a:lumMod val="50000"/>
                  </a:schemeClr>
                </a:solidFill>
              </a:rPr>
              <a:t>Cloud Datacenter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619243" y="1608914"/>
            <a:ext cx="1003300" cy="544963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it-IT" sz="1200" b="1" dirty="0" smtClean="0">
                <a:solidFill>
                  <a:schemeClr val="tx2">
                    <a:lumMod val="50000"/>
                  </a:schemeClr>
                </a:solidFill>
              </a:rPr>
              <a:t>Clients</a:t>
            </a:r>
            <a:endParaRPr lang="en-US" sz="1200" b="1" dirty="0" smtClean="0">
              <a:solidFill>
                <a:schemeClr val="tx2">
                  <a:lumMod val="50000"/>
                </a:schemeClr>
              </a:solidFill>
            </a:endParaRPr>
          </a:p>
          <a:p>
            <a:pPr algn="ctr"/>
            <a:endParaRPr lang="en-US" sz="1200" b="1" dirty="0" smtClean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736843" y="1608914"/>
            <a:ext cx="1003300" cy="544963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it-IT" sz="1200" b="1" dirty="0" smtClean="0">
                <a:solidFill>
                  <a:schemeClr val="tx2">
                    <a:lumMod val="50000"/>
                  </a:schemeClr>
                </a:solidFill>
              </a:rPr>
              <a:t>Clients</a:t>
            </a:r>
            <a:endParaRPr lang="en-US" sz="1200" b="1" dirty="0" smtClean="0">
              <a:solidFill>
                <a:schemeClr val="tx2">
                  <a:lumMod val="50000"/>
                </a:schemeClr>
              </a:solidFill>
            </a:endParaRPr>
          </a:p>
          <a:p>
            <a:pPr algn="ctr"/>
            <a:endParaRPr lang="en-US" sz="1200" b="1" dirty="0" smtClean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6854443" y="1608914"/>
            <a:ext cx="1003300" cy="544963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it-IT" sz="1200" b="1" dirty="0" smtClean="0">
                <a:solidFill>
                  <a:schemeClr val="tx2">
                    <a:lumMod val="50000"/>
                  </a:schemeClr>
                </a:solidFill>
              </a:rPr>
              <a:t>Clients</a:t>
            </a:r>
            <a:endParaRPr lang="en-US" sz="1200" b="1" dirty="0" smtClean="0">
              <a:solidFill>
                <a:schemeClr val="tx2">
                  <a:lumMod val="50000"/>
                </a:schemeClr>
              </a:solidFill>
            </a:endParaRPr>
          </a:p>
          <a:p>
            <a:pPr algn="ctr"/>
            <a:endParaRPr lang="en-US" sz="1200" b="1" dirty="0" smtClean="0"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12353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4291" tIns="32146" rIns="64291" bIns="32146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dirty="0" smtClean="0">
                <a:ea typeface="ヒラギノ角ゴ ProN W3" charset="0"/>
                <a:cs typeface="ヒラギノ角ゴ ProN W3" charset="0"/>
              </a:rPr>
              <a:t>Contents</a:t>
            </a:r>
            <a:endParaRPr lang="en-US" dirty="0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4098" name="Content Placeholder 2"/>
          <p:cNvSpPr>
            <a:spLocks noGrp="1"/>
          </p:cNvSpPr>
          <p:nvPr>
            <p:ph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4291" tIns="32146" rIns="64291" bIns="32146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dirty="0" smtClean="0">
                <a:ea typeface="ヒラギノ角ゴ ProN W3" charset="0"/>
                <a:cs typeface="ヒラギノ角ゴ ProN W3" charset="0"/>
              </a:rPr>
              <a:t>Definitions</a:t>
            </a:r>
          </a:p>
          <a:p>
            <a:pPr eaLnBrk="1" hangingPunct="1"/>
            <a:r>
              <a:rPr lang="en-US" dirty="0" smtClean="0">
                <a:ea typeface="ヒラギノ角ゴ ProN W3" charset="0"/>
                <a:cs typeface="ヒラギノ角ゴ ProN W3" charset="0"/>
              </a:rPr>
              <a:t>Origins of Cloud Computing</a:t>
            </a:r>
          </a:p>
          <a:p>
            <a:pPr eaLnBrk="1" hangingPunct="1"/>
            <a:r>
              <a:rPr lang="en-US" dirty="0" smtClean="0">
                <a:ea typeface="ヒラギノ角ゴ ProN W3" charset="0"/>
                <a:cs typeface="ヒラギノ角ゴ ProN W3" charset="0"/>
              </a:rPr>
              <a:t>Case Studies</a:t>
            </a:r>
            <a:r>
              <a:rPr lang="en-US" dirty="0">
                <a:ea typeface="ヒラギノ角ゴ ProN W3" charset="0"/>
                <a:cs typeface="ヒラギノ角ゴ ProN W3" charset="0"/>
              </a:rPr>
              <a:t> </a:t>
            </a:r>
            <a:r>
              <a:rPr lang="en-US" dirty="0" smtClean="0">
                <a:ea typeface="ヒラギノ角ゴ ProN W3" charset="0"/>
                <a:cs typeface="ヒラギノ角ゴ ProN W3" charset="0"/>
              </a:rPr>
              <a:t>and Motivations</a:t>
            </a:r>
          </a:p>
          <a:p>
            <a:pPr marL="0" indent="0" eaLnBrk="1" hangingPunct="1">
              <a:buNone/>
            </a:pPr>
            <a:endParaRPr lang="en-US" dirty="0" smtClean="0"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5350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4800"/>
            <a:ext cx="9144000" cy="6242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4657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0429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Drivers for a new IT model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409700"/>
            <a:ext cx="3938147" cy="247986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t="27825"/>
          <a:stretch/>
        </p:blipFill>
        <p:spPr>
          <a:xfrm>
            <a:off x="4775383" y="1378325"/>
            <a:ext cx="4006081" cy="2511237"/>
          </a:xfrm>
          <a:prstGeom prst="rect">
            <a:avLst/>
          </a:prstGeom>
        </p:spPr>
      </p:pic>
      <p:pic>
        <p:nvPicPr>
          <p:cNvPr id="5" name="Picture 4" descr="Screen Shot 2013-02-13 at 12.56.11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675" y="4218578"/>
            <a:ext cx="4108427" cy="195974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5383" y="4218578"/>
            <a:ext cx="4183421" cy="1691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2245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a typeface="ＭＳ Ｐゴシック" charset="0"/>
              </a:rPr>
              <a:t>What is Cloud?</a:t>
            </a:r>
            <a:endParaRPr lang="en-US" dirty="0">
              <a:ea typeface="ＭＳ Ｐゴシック" charset="0"/>
            </a:endParaRPr>
          </a:p>
        </p:txBody>
      </p:sp>
      <p:sp>
        <p:nvSpPr>
          <p:cNvPr id="19458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>
                <a:ea typeface="ＭＳ Ｐゴシック" charset="0"/>
              </a:rPr>
              <a:t>Depends who </a:t>
            </a:r>
            <a:r>
              <a:rPr lang="en-US" b="1" dirty="0">
                <a:ea typeface="ＭＳ Ｐゴシック" charset="0"/>
              </a:rPr>
              <a:t>you</a:t>
            </a:r>
            <a:r>
              <a:rPr lang="en-US" dirty="0">
                <a:ea typeface="ＭＳ Ｐゴシック" charset="0"/>
              </a:rPr>
              <a:t> are</a:t>
            </a:r>
          </a:p>
          <a:p>
            <a:pPr lvl="1"/>
            <a:r>
              <a:rPr lang="en-US" b="1" dirty="0" smtClean="0">
                <a:ea typeface="ＭＳ Ｐゴシック" charset="0"/>
              </a:rPr>
              <a:t>My daughter</a:t>
            </a:r>
            <a:r>
              <a:rPr lang="en-US" dirty="0">
                <a:ea typeface="ＭＳ Ｐゴシック" charset="0"/>
              </a:rPr>
              <a:t>:</a:t>
            </a:r>
            <a:r>
              <a:rPr lang="en-US" dirty="0" smtClean="0">
                <a:ea typeface="ＭＳ Ｐゴシック" charset="0"/>
              </a:rPr>
              <a:t> </a:t>
            </a:r>
            <a:r>
              <a:rPr lang="en-US" dirty="0" err="1">
                <a:ea typeface="ＭＳ Ｐゴシック" charset="0"/>
              </a:rPr>
              <a:t>iCloud</a:t>
            </a:r>
            <a:r>
              <a:rPr lang="en-US" dirty="0">
                <a:ea typeface="ＭＳ Ｐゴシック" charset="0"/>
              </a:rPr>
              <a:t> </a:t>
            </a:r>
            <a:r>
              <a:rPr lang="en-US" dirty="0" smtClean="0">
                <a:ea typeface="ＭＳ Ｐゴシック" charset="0"/>
              </a:rPr>
              <a:t>(her </a:t>
            </a:r>
            <a:r>
              <a:rPr lang="en-US" dirty="0">
                <a:ea typeface="ＭＳ Ｐゴシック" charset="0"/>
              </a:rPr>
              <a:t>music in the cloud)</a:t>
            </a:r>
          </a:p>
          <a:p>
            <a:pPr lvl="1"/>
            <a:r>
              <a:rPr lang="en-US" b="1" dirty="0">
                <a:ea typeface="ＭＳ Ｐゴシック" charset="0"/>
              </a:rPr>
              <a:t>My </a:t>
            </a:r>
            <a:r>
              <a:rPr lang="en-US" b="1" dirty="0" smtClean="0">
                <a:ea typeface="ＭＳ Ｐゴシック" charset="0"/>
              </a:rPr>
              <a:t>mum</a:t>
            </a:r>
            <a:r>
              <a:rPr lang="en-US" dirty="0" smtClean="0">
                <a:ea typeface="ＭＳ Ｐゴシック" charset="0"/>
              </a:rPr>
              <a:t>: </a:t>
            </a:r>
            <a:r>
              <a:rPr lang="en-US" dirty="0" err="1">
                <a:ea typeface="ＭＳ Ｐゴシック" charset="0"/>
              </a:rPr>
              <a:t>gmail</a:t>
            </a:r>
            <a:r>
              <a:rPr lang="en-US" dirty="0">
                <a:ea typeface="ＭＳ Ｐゴシック" charset="0"/>
              </a:rPr>
              <a:t> </a:t>
            </a:r>
            <a:r>
              <a:rPr lang="en-US" dirty="0" smtClean="0">
                <a:ea typeface="ＭＳ Ｐゴシック" charset="0"/>
              </a:rPr>
              <a:t>(her </a:t>
            </a:r>
            <a:r>
              <a:rPr lang="en-US" dirty="0">
                <a:ea typeface="ＭＳ Ｐゴシック" charset="0"/>
              </a:rPr>
              <a:t>email in the cloud)</a:t>
            </a:r>
          </a:p>
          <a:p>
            <a:pPr lvl="1"/>
            <a:r>
              <a:rPr lang="en-US" b="1" dirty="0" smtClean="0">
                <a:ea typeface="ＭＳ Ｐゴシック" charset="0"/>
              </a:rPr>
              <a:t>My VP sales</a:t>
            </a:r>
            <a:r>
              <a:rPr lang="en-US" dirty="0">
                <a:ea typeface="ＭＳ Ｐゴシック" charset="0"/>
              </a:rPr>
              <a:t>:</a:t>
            </a:r>
            <a:r>
              <a:rPr lang="en-US" dirty="0" smtClean="0">
                <a:ea typeface="ＭＳ Ｐゴシック" charset="0"/>
              </a:rPr>
              <a:t> </a:t>
            </a:r>
            <a:r>
              <a:rPr lang="en-US" dirty="0" err="1">
                <a:ea typeface="ＭＳ Ｐゴシック" charset="0"/>
              </a:rPr>
              <a:t>Salesforce</a:t>
            </a:r>
            <a:r>
              <a:rPr lang="en-US" dirty="0">
                <a:ea typeface="ＭＳ Ｐゴシック" charset="0"/>
              </a:rPr>
              <a:t> </a:t>
            </a:r>
            <a:r>
              <a:rPr lang="en-US" dirty="0" smtClean="0">
                <a:ea typeface="ＭＳ Ｐゴシック" charset="0"/>
              </a:rPr>
              <a:t>(his </a:t>
            </a:r>
            <a:r>
              <a:rPr lang="en-US" dirty="0">
                <a:ea typeface="ＭＳ Ｐゴシック" charset="0"/>
              </a:rPr>
              <a:t>prospects in the cloud</a:t>
            </a:r>
            <a:r>
              <a:rPr lang="en-US" dirty="0" smtClean="0">
                <a:ea typeface="ＭＳ Ｐゴシック" charset="0"/>
              </a:rPr>
              <a:t>)</a:t>
            </a:r>
            <a:endParaRPr lang="en-US" dirty="0">
              <a:ea typeface="ＭＳ Ｐゴシック" charset="0"/>
            </a:endParaRPr>
          </a:p>
          <a:p>
            <a:pPr lvl="1"/>
            <a:r>
              <a:rPr lang="en-US" b="1" dirty="0" err="1" smtClean="0">
                <a:ea typeface="ＭＳ Ｐゴシック" charset="0"/>
              </a:rPr>
              <a:t>Sysadmin</a:t>
            </a:r>
            <a:r>
              <a:rPr lang="en-US" dirty="0" smtClean="0">
                <a:ea typeface="ＭＳ Ｐゴシック" charset="0"/>
              </a:rPr>
              <a:t>: </a:t>
            </a:r>
            <a:r>
              <a:rPr lang="en-US" dirty="0">
                <a:ea typeface="ＭＳ Ｐゴシック" charset="0"/>
              </a:rPr>
              <a:t>Amazon/Rackspace/</a:t>
            </a:r>
            <a:r>
              <a:rPr lang="en-US" dirty="0" err="1" smtClean="0">
                <a:ea typeface="ＭＳ Ｐゴシック" charset="0"/>
              </a:rPr>
              <a:t>etc</a:t>
            </a:r>
            <a:r>
              <a:rPr lang="en-US" dirty="0" smtClean="0">
                <a:ea typeface="ＭＳ Ｐゴシック" charset="0"/>
              </a:rPr>
              <a:t> (his infrastructure in </a:t>
            </a:r>
            <a:r>
              <a:rPr lang="en-US" dirty="0">
                <a:ea typeface="ＭＳ Ｐゴシック" charset="0"/>
              </a:rPr>
              <a:t>the cloud</a:t>
            </a:r>
            <a:r>
              <a:rPr lang="en-US" dirty="0" smtClean="0">
                <a:ea typeface="ＭＳ Ｐゴシック" charset="0"/>
              </a:rPr>
              <a:t>)</a:t>
            </a:r>
          </a:p>
          <a:p>
            <a:pPr lvl="1"/>
            <a:r>
              <a:rPr lang="en-US" b="1" dirty="0" smtClean="0">
                <a:ea typeface="ＭＳ Ｐゴシック" charset="0"/>
              </a:rPr>
              <a:t>*: </a:t>
            </a:r>
            <a:r>
              <a:rPr lang="en-US" dirty="0" smtClean="0">
                <a:ea typeface="ＭＳ Ｐゴシック" charset="0"/>
              </a:rPr>
              <a:t>what </a:t>
            </a:r>
            <a:r>
              <a:rPr lang="en-US" i="1" dirty="0" smtClean="0">
                <a:ea typeface="ＭＳ Ｐゴシック" charset="0"/>
              </a:rPr>
              <a:t>you</a:t>
            </a:r>
            <a:r>
              <a:rPr lang="en-US" dirty="0" smtClean="0">
                <a:ea typeface="ＭＳ Ｐゴシック" charset="0"/>
              </a:rPr>
              <a:t> care about, self-provisioned, managed, metered and paid per use, in the cloud</a:t>
            </a:r>
            <a:endParaRPr lang="en-US" b="1" dirty="0">
              <a:ea typeface="ＭＳ Ｐゴシック" charset="0"/>
            </a:endParaRPr>
          </a:p>
        </p:txBody>
      </p:sp>
      <p:sp>
        <p:nvSpPr>
          <p:cNvPr id="19459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fld id="{2056D2D0-BD9B-0742-9EBE-0907BF9E0654}" type="slidenum">
              <a:rPr lang="en-GB" sz="1200">
                <a:solidFill>
                  <a:srgbClr val="898989"/>
                </a:solidFill>
                <a:latin typeface="Calisto MT"/>
                <a:cs typeface="Arial" charset="0"/>
              </a:rPr>
              <a:pPr eaLnBrk="1" hangingPunct="1"/>
              <a:t>4</a:t>
            </a:fld>
            <a:endParaRPr lang="en-GB" sz="1200" dirty="0">
              <a:solidFill>
                <a:srgbClr val="898989"/>
              </a:solidFill>
              <a:latin typeface="Calisto MT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41506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Cloud Computing Definition</a:t>
            </a:r>
            <a:br>
              <a:rPr lang="en-US" dirty="0" smtClean="0"/>
            </a:br>
            <a:r>
              <a:rPr lang="en-US" dirty="0" smtClean="0"/>
              <a:t>(NIST)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On-demand self-service</a:t>
            </a:r>
          </a:p>
          <a:p>
            <a:pPr lvl="1"/>
            <a:r>
              <a:rPr lang="en-US" dirty="0" smtClean="0"/>
              <a:t>Users can provision resources without human intervention</a:t>
            </a:r>
          </a:p>
          <a:p>
            <a:r>
              <a:rPr lang="en-US" dirty="0" smtClean="0"/>
              <a:t>Broad network access</a:t>
            </a:r>
          </a:p>
          <a:p>
            <a:pPr lvl="1"/>
            <a:r>
              <a:rPr lang="en-US" dirty="0" smtClean="0"/>
              <a:t>Heterogeneous access to resources </a:t>
            </a:r>
          </a:p>
          <a:p>
            <a:r>
              <a:rPr lang="en-US" dirty="0" smtClean="0"/>
              <a:t>Resource pooling </a:t>
            </a:r>
          </a:p>
          <a:p>
            <a:pPr lvl="1"/>
            <a:r>
              <a:rPr lang="en-US" dirty="0" smtClean="0"/>
              <a:t>Multi-tenant shared capabilities</a:t>
            </a:r>
          </a:p>
          <a:p>
            <a:r>
              <a:rPr lang="en-US" dirty="0" smtClean="0"/>
              <a:t>Rapid elasticity</a:t>
            </a:r>
          </a:p>
          <a:p>
            <a:pPr lvl="1"/>
            <a:r>
              <a:rPr lang="en-US" dirty="0" smtClean="0"/>
              <a:t>Services can scale up and down automatically</a:t>
            </a:r>
          </a:p>
          <a:p>
            <a:r>
              <a:rPr lang="en-US" dirty="0" smtClean="0"/>
              <a:t>Measured service</a:t>
            </a:r>
          </a:p>
          <a:p>
            <a:pPr lvl="1"/>
            <a:r>
              <a:rPr lang="en-US" dirty="0" smtClean="0"/>
              <a:t>Resources can be metered and charged for based on real-world measures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16671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Calibri" charset="0"/>
                <a:ea typeface="ＭＳ Ｐゴシック" charset="0"/>
              </a:rPr>
              <a:t>Cloud </a:t>
            </a:r>
            <a:r>
              <a:rPr lang="en-US" dirty="0" smtClean="0">
                <a:latin typeface="Calibri" charset="0"/>
                <a:ea typeface="ＭＳ Ｐゴシック" charset="0"/>
              </a:rPr>
              <a:t>Native</a:t>
            </a:r>
            <a:r>
              <a:rPr lang="en-US" dirty="0">
                <a:latin typeface="Calibri" charset="0"/>
                <a:ea typeface="ＭＳ Ｐゴシック" charset="0"/>
              </a:rPr>
              <a:t/>
            </a:r>
            <a:br>
              <a:rPr lang="en-US" dirty="0">
                <a:latin typeface="Calibri" charset="0"/>
                <a:ea typeface="ＭＳ Ｐゴシック" charset="0"/>
              </a:rPr>
            </a:br>
            <a:r>
              <a:rPr lang="en-US" sz="2200" dirty="0">
                <a:latin typeface="Calibri" charset="0"/>
                <a:ea typeface="ＭＳ Ｐゴシック" charset="0"/>
                <a:hlinkClick r:id="rId2"/>
              </a:rPr>
              <a:t>http://pzf.fremantle.org/2010/05/cloud-</a:t>
            </a:r>
            <a:r>
              <a:rPr lang="en-US" sz="2200" dirty="0" smtClean="0">
                <a:latin typeface="Calibri" charset="0"/>
                <a:ea typeface="ＭＳ Ｐゴシック" charset="0"/>
                <a:hlinkClick r:id="rId2"/>
              </a:rPr>
              <a:t>native.html</a:t>
            </a:r>
            <a:r>
              <a:rPr lang="en-US" sz="2200" dirty="0" smtClean="0">
                <a:latin typeface="Calibri" charset="0"/>
                <a:ea typeface="ＭＳ Ｐゴシック" charset="0"/>
              </a:rPr>
              <a:t> </a:t>
            </a:r>
            <a:endParaRPr lang="en-US" sz="2200" dirty="0">
              <a:latin typeface="Calibri" charset="0"/>
              <a:ea typeface="ＭＳ Ｐゴシック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52578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1800" b="1" dirty="0"/>
              <a:t>Distributed/Dynamically Wired </a:t>
            </a:r>
            <a:r>
              <a:rPr lang="en-US" sz="1800" b="1" dirty="0">
                <a:solidFill>
                  <a:schemeClr val="bg1">
                    <a:lumMod val="50000"/>
                  </a:schemeClr>
                </a:solidFill>
              </a:rPr>
              <a:t>(works properly in the cloud)</a:t>
            </a:r>
          </a:p>
          <a:p>
            <a:pPr lvl="2">
              <a:defRPr/>
            </a:pPr>
            <a:r>
              <a:rPr lang="en-US" sz="1400" dirty="0"/>
              <a:t>Supports deploying in a dynamically sized cluster</a:t>
            </a:r>
          </a:p>
          <a:p>
            <a:pPr lvl="2">
              <a:defRPr/>
            </a:pPr>
            <a:r>
              <a:rPr lang="en-US" sz="1400" dirty="0"/>
              <a:t>Finds services across applications even when they move</a:t>
            </a:r>
          </a:p>
          <a:p>
            <a:pPr>
              <a:defRPr/>
            </a:pPr>
            <a:r>
              <a:rPr lang="en-US" sz="1800" b="1" dirty="0"/>
              <a:t>Elastic </a:t>
            </a:r>
            <a:r>
              <a:rPr lang="en-US" sz="1800" b="1" dirty="0">
                <a:solidFill>
                  <a:schemeClr val="bg1">
                    <a:lumMod val="50000"/>
                  </a:schemeClr>
                </a:solidFill>
              </a:rPr>
              <a:t>(Uses the cloud efficiently)</a:t>
            </a:r>
          </a:p>
          <a:p>
            <a:pPr lvl="2">
              <a:defRPr/>
            </a:pPr>
            <a:r>
              <a:rPr lang="en-US" sz="1400" dirty="0"/>
              <a:t>Scales up and down as needed</a:t>
            </a:r>
          </a:p>
          <a:p>
            <a:pPr lvl="2">
              <a:defRPr/>
            </a:pPr>
            <a:r>
              <a:rPr lang="en-US" sz="1400" dirty="0"/>
              <a:t>Works with the underlying </a:t>
            </a:r>
            <a:r>
              <a:rPr lang="en-US" sz="1400" dirty="0" err="1"/>
              <a:t>IaaS</a:t>
            </a:r>
            <a:endParaRPr lang="en-US" sz="1400" dirty="0"/>
          </a:p>
          <a:p>
            <a:pPr>
              <a:defRPr/>
            </a:pPr>
            <a:r>
              <a:rPr lang="en-US" sz="1800" b="1" dirty="0"/>
              <a:t>Multi-tenant </a:t>
            </a:r>
            <a:r>
              <a:rPr lang="en-US" sz="1800" b="1" dirty="0">
                <a:solidFill>
                  <a:schemeClr val="bg1">
                    <a:lumMod val="50000"/>
                  </a:schemeClr>
                </a:solidFill>
              </a:rPr>
              <a:t>(Only costs when you use it)</a:t>
            </a:r>
          </a:p>
          <a:p>
            <a:pPr lvl="2">
              <a:defRPr/>
            </a:pPr>
            <a:r>
              <a:rPr lang="en-US" sz="1400" dirty="0"/>
              <a:t>Virtual isolated instances with near zero incremental cost </a:t>
            </a:r>
          </a:p>
          <a:p>
            <a:pPr lvl="2">
              <a:defRPr/>
            </a:pPr>
            <a:r>
              <a:rPr lang="en-US" sz="1400" dirty="0"/>
              <a:t>Implies you have a proper identity model</a:t>
            </a:r>
          </a:p>
          <a:p>
            <a:pPr>
              <a:defRPr/>
            </a:pPr>
            <a:r>
              <a:rPr lang="en-US" sz="1800" b="1" dirty="0"/>
              <a:t>Self-service </a:t>
            </a:r>
            <a:r>
              <a:rPr lang="en-US" sz="1800" b="1" dirty="0">
                <a:solidFill>
                  <a:schemeClr val="bg1">
                    <a:lumMod val="50000"/>
                  </a:schemeClr>
                </a:solidFill>
              </a:rPr>
              <a:t>(in the hands of users)</a:t>
            </a:r>
          </a:p>
          <a:p>
            <a:pPr lvl="2">
              <a:defRPr/>
            </a:pPr>
            <a:r>
              <a:rPr lang="en-US" sz="1400" dirty="0"/>
              <a:t>De-centralized creation and management of tenants</a:t>
            </a:r>
          </a:p>
          <a:p>
            <a:pPr lvl="2">
              <a:defRPr/>
            </a:pPr>
            <a:r>
              <a:rPr lang="en-US" sz="1400" dirty="0"/>
              <a:t>Automated Governance across tenants</a:t>
            </a:r>
          </a:p>
          <a:p>
            <a:pPr>
              <a:defRPr/>
            </a:pPr>
            <a:r>
              <a:rPr lang="en-US" sz="1800" b="1" dirty="0"/>
              <a:t>Granularly Billed and Metered </a:t>
            </a:r>
            <a:r>
              <a:rPr lang="en-US" sz="1800" b="1" dirty="0">
                <a:solidFill>
                  <a:schemeClr val="bg1">
                    <a:lumMod val="50000"/>
                  </a:schemeClr>
                </a:solidFill>
              </a:rPr>
              <a:t>(pay for just what you use)</a:t>
            </a:r>
          </a:p>
          <a:p>
            <a:pPr lvl="2">
              <a:defRPr/>
            </a:pPr>
            <a:r>
              <a:rPr lang="en-US" sz="1400" dirty="0"/>
              <a:t>Allocate costs to exactly who uses them</a:t>
            </a:r>
          </a:p>
          <a:p>
            <a:pPr>
              <a:defRPr/>
            </a:pPr>
            <a:r>
              <a:rPr lang="en-US" sz="1800" b="1" dirty="0"/>
              <a:t>Incrementally Deployed and Tested </a:t>
            </a:r>
            <a:r>
              <a:rPr lang="en-US" sz="1800" b="1" dirty="0">
                <a:solidFill>
                  <a:schemeClr val="bg1">
                    <a:lumMod val="50000"/>
                  </a:schemeClr>
                </a:solidFill>
              </a:rPr>
              <a:t>(seamless live upgrades)</a:t>
            </a:r>
          </a:p>
          <a:p>
            <a:pPr lvl="2">
              <a:defRPr/>
            </a:pPr>
            <a:r>
              <a:rPr lang="en-US" sz="1400" dirty="0"/>
              <a:t>Supports continuous update, side-by-side operation, in-place testing and incremental production</a:t>
            </a:r>
          </a:p>
        </p:txBody>
      </p:sp>
    </p:spTree>
    <p:extLst>
      <p:ext uri="{BB962C8B-B14F-4D97-AF65-F5344CB8AC3E}">
        <p14:creationId xmlns:p14="http://schemas.microsoft.com/office/powerpoint/2010/main" val="473704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Origins of Cloud Computing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Virtual Machines on Mainframes</a:t>
            </a:r>
          </a:p>
          <a:p>
            <a:pPr lvl="1"/>
            <a:r>
              <a:rPr lang="en-US" dirty="0" smtClean="0"/>
              <a:t>VM/370 – 1972</a:t>
            </a:r>
          </a:p>
          <a:p>
            <a:r>
              <a:rPr lang="en-US" dirty="0"/>
              <a:t>Grid Computing</a:t>
            </a:r>
          </a:p>
          <a:p>
            <a:pPr lvl="2"/>
            <a:r>
              <a:rPr lang="en-US" dirty="0"/>
              <a:t>Grid computing is the collection of computer resources from multiple locations to reach a common goal. </a:t>
            </a:r>
          </a:p>
          <a:p>
            <a:r>
              <a:rPr lang="en-US" dirty="0" smtClean="0"/>
              <a:t>Software-as-a-Service</a:t>
            </a:r>
          </a:p>
          <a:p>
            <a:pPr lvl="1"/>
            <a:r>
              <a:rPr lang="en-US" dirty="0" err="1" smtClean="0"/>
              <a:t>Salesforce.com</a:t>
            </a:r>
            <a:r>
              <a:rPr lang="en-US" dirty="0" smtClean="0"/>
              <a:t> 1999</a:t>
            </a:r>
          </a:p>
          <a:p>
            <a:r>
              <a:rPr lang="en-US" dirty="0" smtClean="0"/>
              <a:t>Amazon AWS</a:t>
            </a:r>
          </a:p>
          <a:p>
            <a:pPr lvl="1"/>
            <a:r>
              <a:rPr lang="en-US" dirty="0" smtClean="0"/>
              <a:t>2002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20085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" y="0"/>
            <a:ext cx="87339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6555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Evolution of Cloud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832102" y="5708309"/>
            <a:ext cx="743052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832102" y="1635117"/>
            <a:ext cx="0" cy="40731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832102" y="1635117"/>
            <a:ext cx="7430527" cy="4073192"/>
          </a:xfrm>
          <a:prstGeom prst="straightConnector1">
            <a:avLst/>
          </a:prstGeom>
          <a:ln w="76200" cmpd="sng">
            <a:solidFill>
              <a:srgbClr val="FF66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832102" y="5027268"/>
            <a:ext cx="25083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90"/>
                </a:solidFill>
                <a:effectLst>
                  <a:outerShdw blurRad="111125" dist="88900" dir="2700000" algn="tl" rotWithShape="0">
                    <a:schemeClr val="bg1"/>
                  </a:outerShdw>
                </a:effectLst>
              </a:rPr>
              <a:t>Cluster Computing</a:t>
            </a:r>
            <a:endParaRPr lang="en-US" sz="2400" dirty="0">
              <a:solidFill>
                <a:srgbClr val="000090"/>
              </a:solidFill>
              <a:effectLst>
                <a:outerShdw blurRad="111125" dist="88900" dir="2700000" algn="tl" rotWithShape="0">
                  <a:schemeClr val="bg1"/>
                </a:outerShdw>
              </a:effectLst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795805" y="4362110"/>
            <a:ext cx="21617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90"/>
                </a:solidFill>
                <a:effectLst>
                  <a:outerShdw blurRad="111125" dist="88900" dir="2700000" algn="tl" rotWithShape="0">
                    <a:schemeClr val="bg1"/>
                  </a:outerShdw>
                </a:effectLst>
              </a:rPr>
              <a:t>Grid Computing</a:t>
            </a:r>
            <a:endParaRPr lang="en-US" sz="2400" dirty="0">
              <a:solidFill>
                <a:srgbClr val="000090"/>
              </a:solidFill>
              <a:effectLst>
                <a:outerShdw blurRad="111125" dist="88900" dir="2700000" algn="tl" rotWithShape="0">
                  <a:schemeClr val="bg1"/>
                </a:outerShdw>
              </a:effectLst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255850" y="3714892"/>
            <a:ext cx="18551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90"/>
                </a:solidFill>
                <a:effectLst>
                  <a:outerShdw blurRad="111125" dist="88900" dir="2700000" algn="tl" rotWithShape="0">
                    <a:schemeClr val="bg1"/>
                  </a:outerShdw>
                </a:effectLst>
              </a:rPr>
              <a:t>Virtualization</a:t>
            </a:r>
            <a:endParaRPr lang="en-US" sz="2400" dirty="0">
              <a:solidFill>
                <a:srgbClr val="000090"/>
              </a:solidFill>
              <a:effectLst>
                <a:outerShdw blurRad="111125" dist="88900" dir="2700000" algn="tl" rotWithShape="0">
                  <a:schemeClr val="bg1"/>
                </a:outerShdw>
              </a:effectLst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299259" y="3088407"/>
            <a:ext cx="28245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90"/>
                </a:solidFill>
                <a:effectLst>
                  <a:outerShdw blurRad="111125" dist="88900" dir="2700000" algn="tl" rotWithShape="0">
                    <a:schemeClr val="bg1"/>
                  </a:outerShdw>
                </a:effectLst>
              </a:rPr>
              <a:t>Software as a Service</a:t>
            </a:r>
            <a:endParaRPr lang="en-US" sz="2400" dirty="0">
              <a:solidFill>
                <a:srgbClr val="000090"/>
              </a:solidFill>
              <a:effectLst>
                <a:outerShdw blurRad="111125" dist="88900" dir="2700000" algn="tl" rotWithShape="0">
                  <a:schemeClr val="bg1"/>
                </a:outerShdw>
              </a:effectLst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342668" y="2461922"/>
            <a:ext cx="34391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90"/>
                </a:solidFill>
                <a:effectLst>
                  <a:outerShdw blurRad="111125" dist="88900" dir="2700000" algn="tl" rotWithShape="0">
                    <a:schemeClr val="bg1"/>
                  </a:outerShdw>
                </a:effectLst>
              </a:rPr>
              <a:t>Infrastructure as a Service</a:t>
            </a:r>
            <a:endParaRPr lang="en-US" sz="2400" dirty="0">
              <a:solidFill>
                <a:srgbClr val="000090"/>
              </a:solidFill>
              <a:effectLst>
                <a:outerShdw blurRad="111125" dist="88900" dir="2700000" algn="tl" rotWithShape="0">
                  <a:schemeClr val="bg1"/>
                </a:outerShdw>
              </a:effectLst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950427" y="1402180"/>
            <a:ext cx="173637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90"/>
                </a:solidFill>
                <a:effectLst>
                  <a:outerShdw blurRad="111125" dist="88900" dir="2700000" algn="tl" rotWithShape="0">
                    <a:schemeClr val="bg1"/>
                  </a:outerShdw>
                </a:effectLst>
              </a:rPr>
              <a:t>Containers /</a:t>
            </a:r>
            <a:br>
              <a:rPr lang="en-US" sz="2400" dirty="0" smtClean="0">
                <a:solidFill>
                  <a:srgbClr val="000090"/>
                </a:solidFill>
                <a:effectLst>
                  <a:outerShdw blurRad="111125" dist="88900" dir="2700000" algn="tl" rotWithShape="0">
                    <a:schemeClr val="bg1"/>
                  </a:outerShdw>
                </a:effectLst>
              </a:rPr>
            </a:br>
            <a:r>
              <a:rPr lang="en-US" sz="2400" dirty="0" smtClean="0">
                <a:solidFill>
                  <a:srgbClr val="000090"/>
                </a:solidFill>
                <a:effectLst>
                  <a:outerShdw blurRad="111125" dist="88900" dir="2700000" algn="tl" rotWithShape="0">
                    <a:schemeClr val="bg1"/>
                  </a:outerShdw>
                </a:effectLst>
              </a:rPr>
              <a:t> Platforms </a:t>
            </a:r>
            <a:endParaRPr lang="en-US" sz="2400" dirty="0">
              <a:solidFill>
                <a:srgbClr val="000090"/>
              </a:solidFill>
              <a:effectLst>
                <a:outerShdw blurRad="111125" dist="88900" dir="2700000" algn="tl" rotWithShape="0">
                  <a:schemeClr val="bg1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57616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2992</TotalTime>
  <Words>691</Words>
  <Application>Microsoft Macintosh PowerPoint</Application>
  <PresentationFormat>On-screen Show (4:3)</PresentationFormat>
  <Paragraphs>137</Paragraphs>
  <Slides>21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Office Theme</vt:lpstr>
      <vt:lpstr>Cloud Computing and Big Data  Cloud overview and introduction </vt:lpstr>
      <vt:lpstr>Contents</vt:lpstr>
      <vt:lpstr>Drivers for a new IT model</vt:lpstr>
      <vt:lpstr>What is Cloud?</vt:lpstr>
      <vt:lpstr>Cloud Computing Definition (NIST)</vt:lpstr>
      <vt:lpstr>Cloud Native http://pzf.fremantle.org/2010/05/cloud-native.html </vt:lpstr>
      <vt:lpstr>Origins of Cloud Computing</vt:lpstr>
      <vt:lpstr>PowerPoint Presentation</vt:lpstr>
      <vt:lpstr>Evolution of Cloud</vt:lpstr>
      <vt:lpstr>Case studies</vt:lpstr>
      <vt:lpstr>PowerPoint Presentation</vt:lpstr>
      <vt:lpstr>Netflix</vt:lpstr>
      <vt:lpstr>Netflix Deployed on AWS</vt:lpstr>
      <vt:lpstr>Boeing Digital Airline</vt:lpstr>
      <vt:lpstr>Case Study : Boeing - A PaaS based Integration and API ecosystem </vt:lpstr>
      <vt:lpstr>Case Study : Multi-tenanted Mobile Orchestration Gateway Platform </vt:lpstr>
      <vt:lpstr>Case Study : Multi-tenanted Mobile Orchestration Gateway Platform</vt:lpstr>
      <vt:lpstr>Pay TV company</vt:lpstr>
      <vt:lpstr>Architecture</vt:lpstr>
      <vt:lpstr>PowerPoint Presentation</vt:lpstr>
      <vt:lpstr>Questions?</vt:lpstr>
    </vt:vector>
  </TitlesOfParts>
  <Company>WSO2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Paul Fremantle</dc:creator>
  <cp:lastModifiedBy>Paul Fremantle</cp:lastModifiedBy>
  <cp:revision>328</cp:revision>
  <dcterms:created xsi:type="dcterms:W3CDTF">2012-03-07T10:41:54Z</dcterms:created>
  <dcterms:modified xsi:type="dcterms:W3CDTF">2015-11-30T09:02:09Z</dcterms:modified>
</cp:coreProperties>
</file>